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8" r:id="rId2"/>
    <p:sldId id="329" r:id="rId3"/>
    <p:sldId id="336" r:id="rId4"/>
    <p:sldId id="339" r:id="rId5"/>
    <p:sldId id="340" r:id="rId6"/>
    <p:sldId id="342" r:id="rId7"/>
    <p:sldId id="343" r:id="rId8"/>
    <p:sldId id="341" r:id="rId9"/>
    <p:sldId id="344" r:id="rId10"/>
    <p:sldId id="345" r:id="rId11"/>
    <p:sldId id="346" r:id="rId12"/>
    <p:sldId id="347" r:id="rId13"/>
    <p:sldId id="348" r:id="rId14"/>
    <p:sldId id="306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995A"/>
    <a:srgbClr val="449B56"/>
    <a:srgbClr val="81BE3A"/>
    <a:srgbClr val="389B58"/>
    <a:srgbClr val="E96D15"/>
    <a:srgbClr val="F6B70C"/>
    <a:srgbClr val="7CBF41"/>
    <a:srgbClr val="279B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16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88633CA-7243-7F4E-8E58-80854CF3FBE8}" type="datetime1">
              <a:rPr lang="en-US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E7A19D5-493B-E243-874E-BD5EB6AB4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708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B90072E-D6B2-2642-A623-9C9974CCE7B4}" type="datetime1">
              <a:rPr lang="en-US"/>
              <a:pPr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BA1CC34-DDF2-2D4F-BD01-AED99A632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25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CC34-DDF2-2D4F-BD01-AED99A6324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48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3182938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195888"/>
            <a:ext cx="9366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5341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E3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AD7A34C1-F7EC-D94B-BFE8-24EEF12C55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68791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008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96AB1DB6-564A-FB4D-8A70-CEA79C517C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7078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2AB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DBCE4919-A074-2341-87B3-D28B2DBD75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36201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1EBA231C-A876-DE4F-81A2-531F32DCEF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54908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DFF92A75-1086-F94A-A78B-D285501A7B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51859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516A75C9-00DE-4E4B-ABA2-E0887F5F07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62440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3DD50FAC-69A6-B741-B60A-E86CDE69D2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57360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A2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3DD50FAC-69A6-B741-B60A-E86CDE69D2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</a:t>
            </a:r>
          </a:p>
        </p:txBody>
      </p:sp>
      <p:sp>
        <p:nvSpPr>
          <p:cNvPr id="11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A2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873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111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0897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1" descr="14TAS_presentat_tmpl_0609-0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745948"/>
          </a:xfrm>
          <a:prstGeom prst="rect">
            <a:avLst/>
          </a:prstGeom>
        </p:spPr>
      </p:pic>
      <p:sp>
        <p:nvSpPr>
          <p:cNvPr id="7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8484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11" descr="14TAS_presentat_tmpl_0609-0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745948"/>
          </a:xfrm>
          <a:prstGeom prst="rect">
            <a:avLst/>
          </a:prstGeom>
        </p:spPr>
      </p:pic>
      <p:sp>
        <p:nvSpPr>
          <p:cNvPr id="7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00650"/>
            <a:ext cx="9366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7277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9565" y="5206884"/>
            <a:ext cx="936000" cy="10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0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rchestra_145066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49" r="537"/>
          <a:stretch>
            <a:fillRect/>
          </a:stretch>
        </p:blipFill>
        <p:spPr bwMode="auto">
          <a:xfrm>
            <a:off x="0" y="0"/>
            <a:ext cx="91440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290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6569075" y="520700"/>
            <a:ext cx="257492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611981"/>
          </a:xfrm>
        </p:spPr>
        <p:txBody>
          <a:bodyPr>
            <a:normAutofit/>
          </a:bodyPr>
          <a:lstStyle>
            <a:lvl1pPr algn="l">
              <a:defRPr sz="18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3" y="2042320"/>
            <a:ext cx="6300787" cy="37438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491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191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>
                <a:solidFill>
                  <a:srgbClr val="FFFFFF"/>
                </a:solidFill>
              </a:rPr>
              <a:t>ТАСС</a:t>
            </a:r>
            <a:br>
              <a:rPr lang="ru-RU" sz="900" dirty="0">
                <a:solidFill>
                  <a:srgbClr val="FFFFFF"/>
                </a:solidFill>
              </a:rPr>
            </a:br>
            <a:r>
              <a:rPr lang="ru-RU" sz="900" dirty="0">
                <a:solidFill>
                  <a:srgbClr val="FFFFFF"/>
                </a:solidFill>
              </a:rPr>
              <a:t>ИНФОРМАЦИОННОЕ </a:t>
            </a:r>
            <a:r>
              <a:rPr lang="ru-RU" sz="900" dirty="0" smtClean="0">
                <a:solidFill>
                  <a:srgbClr val="FFFFFF"/>
                </a:solidFill>
              </a:rPr>
              <a:t>АГЕНТСТВО </a:t>
            </a:r>
            <a:r>
              <a:rPr lang="ru-RU" sz="900" dirty="0">
                <a:solidFill>
                  <a:srgbClr val="FFFFFF"/>
                </a:solidFill>
              </a:rPr>
              <a:t>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CC6400F4-7A22-2847-A4B7-4F7F874F49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228721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A4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fld id="{574BB6B3-15A5-2A4C-8895-4BB2DA87A6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r>
              <a:rPr lang="en-US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5890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274638"/>
            <a:ext cx="8134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MНaster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439863"/>
            <a:ext cx="60642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1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9075" y="6356350"/>
            <a:ext cx="8001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Verdana" charset="0"/>
                <a:cs typeface="Verdana" charset="0"/>
              </a:defRPr>
            </a:lvl1pPr>
          </a:lstStyle>
          <a:p>
            <a:fld id="{E98FA4DE-1C93-094D-B998-7451D98173B0}" type="slidenum">
              <a:rPr lang="en-US"/>
              <a:pPr/>
              <a:t>‹#›</a:t>
            </a:fld>
            <a:endParaRPr lang="en-US">
              <a:cs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" y="6356350"/>
            <a:ext cx="6064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Verdana" charset="0"/>
              </a:defRPr>
            </a:lvl1pPr>
          </a:lstStyle>
          <a:p>
            <a:r>
              <a:rPr lang="en-US"/>
              <a:t>Название презентации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8" r:id="rId17"/>
    <p:sldLayoutId id="2147483747" r:id="rId1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Verdana" charset="0"/>
        <a:buAutoNum type="arabicPeriod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85775" indent="-28733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2879725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87413" y="4306335"/>
            <a:ext cx="6300787" cy="930275"/>
          </a:xfrm>
        </p:spPr>
        <p:txBody>
          <a:bodyPr>
            <a:normAutofit/>
          </a:bodyPr>
          <a:lstStyle/>
          <a:p>
            <a:r>
              <a:rPr lang="ru-RU" sz="1600" b="1" dirty="0"/>
              <a:t>Вопросы перспективного развития системы обязательного экземпляра (ОЭ</a:t>
            </a:r>
            <a:r>
              <a:rPr lang="en-US" sz="1600" b="1" dirty="0"/>
              <a:t>)</a:t>
            </a:r>
            <a:endParaRPr lang="en-US" sz="1600" cap="none" dirty="0">
              <a:latin typeface="Verdana" charset="0"/>
            </a:endParaRPr>
          </a:p>
        </p:txBody>
      </p:sp>
      <p:sp>
        <p:nvSpPr>
          <p:cNvPr id="2355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116013" y="5805488"/>
            <a:ext cx="5797550" cy="358775"/>
          </a:xfrm>
        </p:spPr>
        <p:txBody>
          <a:bodyPr/>
          <a:lstStyle/>
          <a:p>
            <a:pPr>
              <a:spcBef>
                <a:spcPct val="0"/>
              </a:spcBef>
              <a:buFont typeface="+mj-lt" charset="0"/>
              <a:buNone/>
            </a:pPr>
            <a:r>
              <a:rPr lang="en-US" dirty="0" smtClean="0">
                <a:latin typeface="Verdana" charset="0"/>
              </a:rPr>
              <a:t>30 </a:t>
            </a:r>
            <a:r>
              <a:rPr lang="ru-RU" dirty="0" smtClean="0">
                <a:latin typeface="Verdana" charset="0"/>
              </a:rPr>
              <a:t>мая 2016 г. Ногина Е.Б.</a:t>
            </a:r>
            <a:endParaRPr lang="en-US" dirty="0">
              <a:latin typeface="Verdana" charset="0"/>
            </a:endParaRPr>
          </a:p>
        </p:txBody>
      </p:sp>
      <p:pic>
        <p:nvPicPr>
          <p:cNvPr id="2355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2727325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116013" y="3206750"/>
            <a:ext cx="2362200" cy="48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sz="1200" dirty="0">
                <a:solidFill>
                  <a:srgbClr val="181A4D"/>
                </a:solidFill>
              </a:rPr>
              <a:t>МЫ </a:t>
            </a:r>
            <a:r>
              <a:rPr lang="en-US" sz="1200" dirty="0">
                <a:solidFill>
                  <a:srgbClr val="181A4D"/>
                </a:solidFill>
              </a:rPr>
              <a:t>— </a:t>
            </a:r>
            <a:r>
              <a:rPr lang="ru-RU" sz="1200" dirty="0">
                <a:solidFill>
                  <a:srgbClr val="181A4D"/>
                </a:solidFill>
              </a:rPr>
              <a:t>ЗНАЕМ</a:t>
            </a:r>
            <a:r>
              <a:rPr lang="en-US" sz="1200" dirty="0">
                <a:solidFill>
                  <a:srgbClr val="181A4D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Направления развития системы ОЭ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Государственный библиографический каталог обязательных экземпляров печатных и электронных изданий должен быть в </a:t>
            </a:r>
            <a:r>
              <a:rPr lang="ru-RU" sz="1800" b="1" dirty="0"/>
              <a:t>открытом доступе </a:t>
            </a:r>
            <a:r>
              <a:rPr lang="ru-RU" sz="1800" dirty="0"/>
              <a:t>и </a:t>
            </a:r>
            <a:r>
              <a:rPr lang="ru-RU" sz="1800" b="1" dirty="0"/>
              <a:t>бесплатным</a:t>
            </a:r>
            <a:r>
              <a:rPr lang="ru-RU" sz="1800" dirty="0"/>
              <a:t> для пользователя.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Потребуется скорректировать и дополнить обязанности, возлагаемые на </a:t>
            </a:r>
            <a:r>
              <a:rPr lang="ru-RU" sz="1800" dirty="0" smtClean="0"/>
              <a:t>информационное агентство ТАСС, </a:t>
            </a:r>
            <a:r>
              <a:rPr lang="ru-RU" sz="1800" dirty="0"/>
              <a:t>в части ведения государственного библиографического учета печатных и электронных изданий, а также в части процедур, связанных со сбором, библиографической обработкой, каталогизацией, регистрацией, хранением, мониторингом и статистическим учетом производимых в стране печатных и электронных изданий.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39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Направления развития системы ОЭ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>
          <a:xfrm>
            <a:off x="504825" y="6356350"/>
            <a:ext cx="6064250" cy="501650"/>
          </a:xfrm>
        </p:spPr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37" y="1169582"/>
            <a:ext cx="6164496" cy="49565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Предлагается четко </a:t>
            </a:r>
            <a:r>
              <a:rPr lang="ru-RU" sz="1800" b="1" dirty="0"/>
              <a:t>разграничить сбор-каталогизацию документов</a:t>
            </a:r>
            <a:r>
              <a:rPr lang="ru-RU" sz="1800" dirty="0"/>
              <a:t> </a:t>
            </a:r>
            <a:r>
              <a:rPr lang="ru-RU" sz="1800" b="1" dirty="0"/>
              <a:t>и</a:t>
            </a:r>
            <a:r>
              <a:rPr lang="ru-RU" sz="1800" dirty="0"/>
              <a:t> </a:t>
            </a:r>
            <a:r>
              <a:rPr lang="ru-RU" sz="1800" b="1" dirty="0"/>
              <a:t>сбор-каталогизацию изданий</a:t>
            </a:r>
            <a:r>
              <a:rPr lang="ru-RU" sz="1800" dirty="0"/>
              <a:t>. Обобщающее старое понятие </a:t>
            </a:r>
            <a:r>
              <a:rPr lang="ru-RU" sz="1800" b="1" dirty="0"/>
              <a:t>«документ» </a:t>
            </a:r>
            <a:r>
              <a:rPr lang="ru-RU" sz="1800" dirty="0"/>
              <a:t>должно быть уточнено двумя новыми понятиями </a:t>
            </a:r>
            <a:r>
              <a:rPr lang="ru-RU" sz="1800" b="1" dirty="0"/>
              <a:t>«документ» и «издание»</a:t>
            </a:r>
            <a:r>
              <a:rPr lang="ru-RU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Новые понятия «обязательный экземпляр документа» и «обязательный экземпляр издания» должны распространяться</a:t>
            </a:r>
            <a:r>
              <a:rPr lang="ru-RU" sz="1800" dirty="0">
                <a:solidFill>
                  <a:srgbClr val="FF0000"/>
                </a:solidFill>
              </a:rPr>
              <a:t>, </a:t>
            </a:r>
            <a:r>
              <a:rPr lang="ru-RU" sz="1800" dirty="0"/>
              <a:t>в том числе</a:t>
            </a:r>
            <a:r>
              <a:rPr lang="ru-RU" sz="1800" dirty="0">
                <a:solidFill>
                  <a:srgbClr val="FF0000"/>
                </a:solidFill>
              </a:rPr>
              <a:t>,</a:t>
            </a:r>
            <a:r>
              <a:rPr lang="ru-RU" sz="1800" dirty="0"/>
              <a:t> и на электронные документы и издания. Новые формулировки понятий «документ» и «издание» должны  включать в себя «электронные документы» и «электронные издания» во всех существующих и  перспективных форматах. Соответственно, старое понятие «обязательный экземпляр документов» должно быть заменено на «обязательный экземпляр документов» и «обязательный экземпляр изданий».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193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Направления развития системы ОЭ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Предполагается, что «обязательный экземпляр документа» и «обязательный экземпляр издания», существующие в электронно-цифровых форматах, могут передаваться получателю </a:t>
            </a:r>
            <a:r>
              <a:rPr lang="ru-RU" sz="2000" b="1" dirty="0"/>
              <a:t>как на «материальных носителях», так и в электронно-цифровой форме</a:t>
            </a:r>
            <a:r>
              <a:rPr lang="ru-RU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Предоставление обязательного экземпляра сетевых электронных изданий является </a:t>
            </a:r>
            <a:r>
              <a:rPr lang="ru-RU" sz="2000" b="1" dirty="0"/>
              <a:t>обязательным только для зарегистрированных электронных СМИ</a:t>
            </a:r>
            <a:r>
              <a:rPr lang="ru-RU" sz="20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193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Направления развития системы ОЭ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Необходимо модернизировать терминологию, используемую сейчас в нормативной базе системы ОЭ;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Необходимо зафиксировать определения целого ряда новых терминов. Например, связанных с описанием аудиовизуальных, видео и мультимедийных изданий.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1935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612775"/>
          </a:xfrm>
        </p:spPr>
        <p:txBody>
          <a:bodyPr/>
          <a:lstStyle/>
          <a:p>
            <a:r>
              <a:rPr lang="ru-RU" cap="none">
                <a:latin typeface="Verdana" charset="0"/>
              </a:rPr>
              <a:t>СПАСИБО ЗА ВНИМАНИЕ!</a:t>
            </a:r>
            <a:endParaRPr lang="en-US" cap="none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Сформировались новые условия функционирования индустрии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Развились новые цифровые технологии.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Возникли новые, ранее не существовавшие параметры «книжного» рынка. </a:t>
            </a:r>
          </a:p>
          <a:p>
            <a:endParaRPr lang="en-US" dirty="0"/>
          </a:p>
        </p:txBody>
      </p:sp>
      <p:sp>
        <p:nvSpPr>
          <p:cNvPr id="26628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E5A78FB3-DF27-F842-805B-3E4D09056DA7}" type="slidenum">
              <a:rPr lang="en-US"/>
              <a:pPr/>
              <a:t>2</a:t>
            </a:fld>
            <a:endParaRPr lang="en-US"/>
          </a:p>
        </p:txBody>
      </p:sp>
      <p:sp>
        <p:nvSpPr>
          <p:cNvPr id="26629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Дифференциация рынка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Современные технологии позволяют издателю неограниченно точно следовать сегментации рынка и формировать структуру издаваемой продукции практически индивидуально, как, например, в услуге «печать по требованию».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Издательская продукция всё более дифференцируется на различные секторы и сегменты (по целевому назначению и пользовательскому адресу) как всей массы документов, так и их основной разновидности – изданий.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63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Дифференциация рынка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</a:t>
            </a:r>
            <a:r>
              <a:rPr lang="ru-RU" sz="2000" dirty="0"/>
              <a:t>индустрии создало условия для адресного удовлетворения запросов потребителя, что сделало ранее существовавшее определение «тиражей» изданий, как важнейшей характеристики изданий – несостоятельным.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Развились новые маркетинговые приемы, рассчитанные на условия: снижения тиражей; увеличения номенклатуры изданий; частых допечаток мелких тиражей. </a:t>
            </a:r>
          </a:p>
          <a:p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69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Снижение </a:t>
            </a:r>
            <a:r>
              <a:rPr lang="ru-RU" b="1" dirty="0" err="1"/>
              <a:t>охраноспособности</a:t>
            </a:r>
            <a:r>
              <a:rPr lang="ru-RU" b="1" dirty="0"/>
              <a:t> интеллектуальных прав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Широкое использование цифровых технологий кардинально упростило неправомерное использование контента изданий.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Обозначились значительные проблемы в области обеспечения прав на интеллектуальную собственность в новых условиях.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36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Новый  рынок электронных изданий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Развитие цифровых технологий  создало новый рынок электронных изданий со своими уникальными свойствами, которые не могли быть учтены при создании концепции закона об ОЭ в 1994г.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Возникла необходимость задействовать систему ОЭ в обеспечении авторизации контента электронных изданий, их регистрации, мониторинга и использования прав на интеллектуальную собственность в индустрии.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36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Устаревание нормативной базы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 20 лет обновляемые Стандарты и ГОСТы постепенного </a:t>
            </a:r>
            <a:r>
              <a:rPr lang="ru-RU" sz="2000" dirty="0" err="1"/>
              <a:t>рассогласовались</a:t>
            </a:r>
            <a:r>
              <a:rPr lang="ru-RU" sz="2000" dirty="0"/>
              <a:t> с 77-ФЗ;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Терминологический ряд, используемый в нормативной базе, требует обновления.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36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Направления развития системы ОЭ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Включение в зону ответственности системы ОЭ электронных  документов.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методики государственной регистрации и библиографического учета электронных изданий.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переоценки самого понятия «документ», которое в современных условиях все чаще заменяется термином «информационный ресурс», как более полно отражающего суть рассматриваемого объекта.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36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Направления развития системы ОЭ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6400F4-7A22-2847-A4B7-4F7F874F49D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b="1" dirty="0"/>
              <a:t>Вопросы перспективного развития системы обязательного экземпляра (ОЭ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5" y="1297172"/>
            <a:ext cx="6063708" cy="50591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Необходимо полноценно развить </a:t>
            </a:r>
            <a:r>
              <a:rPr lang="ru-RU" sz="1700" b="1" dirty="0"/>
              <a:t>главную функцию системы ОЭ – государственную каталогизацию</a:t>
            </a:r>
            <a:r>
              <a:rPr lang="ru-RU" sz="1700" dirty="0"/>
              <a:t>, которая должна соответствовать требованиям сегодняшнего дня и обеспечивать участников индустрии данными, в формате, обеспечивающем опережающее развитие индустрии.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Предлагается ввести новое понятие </a:t>
            </a:r>
            <a:r>
              <a:rPr lang="ru-RU" sz="1700" b="1" dirty="0"/>
              <a:t>«государственный библиографический каталог обязательных экземпляров печатных и электронных изданий»</a:t>
            </a:r>
            <a:r>
              <a:rPr lang="ru-RU" sz="1700" dirty="0"/>
              <a:t>. Функцию формирования и ведения «государственного библиографического каталога обязательных экземпляров печатных и электронных изданий» и функцию «осуществление государственного библиографического учета» закрепить </a:t>
            </a:r>
            <a:r>
              <a:rPr lang="ru-RU" sz="1700" dirty="0" smtClean="0"/>
              <a:t>за </a:t>
            </a:r>
            <a:r>
              <a:rPr lang="ru-RU" sz="1700" dirty="0"/>
              <a:t>конкретным субъектом – </a:t>
            </a:r>
            <a:r>
              <a:rPr lang="ru-RU" sz="1700" dirty="0" smtClean="0"/>
              <a:t>информационным агентством ТАСС. </a:t>
            </a:r>
            <a:endParaRPr lang="ru-RU" sz="1700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395649"/>
      </p:ext>
    </p:extLst>
  </p:cSld>
  <p:clrMapOvr>
    <a:masterClrMapping/>
  </p:clrMapOvr>
</p:sld>
</file>

<file path=ppt/theme/theme1.xml><?xml version="1.0" encoding="utf-8"?>
<a:theme xmlns:a="http://schemas.openxmlformats.org/drawingml/2006/main" name="TAS_presentat_tmpl_10_20">
  <a:themeElements>
    <a:clrScheme name="Custom 13">
      <a:dk1>
        <a:sysClr val="windowText" lastClr="000000"/>
      </a:dk1>
      <a:lt1>
        <a:sysClr val="window" lastClr="FFFFFF"/>
      </a:lt1>
      <a:dk2>
        <a:srgbClr val="98B3C1"/>
      </a:dk2>
      <a:lt2>
        <a:srgbClr val="EEECE1"/>
      </a:lt2>
      <a:accent1>
        <a:srgbClr val="19105F"/>
      </a:accent1>
      <a:accent2>
        <a:srgbClr val="EA4254"/>
      </a:accent2>
      <a:accent3>
        <a:srgbClr val="8E3C8F"/>
      </a:accent3>
      <a:accent4>
        <a:srgbClr val="0086D1"/>
      </a:accent4>
      <a:accent5>
        <a:srgbClr val="2AB1A7"/>
      </a:accent5>
      <a:accent6>
        <a:srgbClr val="F06D1A"/>
      </a:accent6>
      <a:hlink>
        <a:srgbClr val="19105F"/>
      </a:hlink>
      <a:folHlink>
        <a:srgbClr val="8E3C8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TAS_presentat_tmpl_10_20.pot</Template>
  <TotalTime>781</TotalTime>
  <Words>800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TAS_presentat_tmpl_10_20</vt:lpstr>
      <vt:lpstr>Вопросы перспективного развития системы обязательного экземпляра (ОЭ)</vt:lpstr>
      <vt:lpstr>Сформировались новые условия функционирования индустрии</vt:lpstr>
      <vt:lpstr>Дифференциация рынка</vt:lpstr>
      <vt:lpstr>Дифференциация рынка</vt:lpstr>
      <vt:lpstr>Снижение охраноспособности интеллектуальных прав </vt:lpstr>
      <vt:lpstr>Новый  рынок электронных изданий</vt:lpstr>
      <vt:lpstr>Устаревание нормативной базы</vt:lpstr>
      <vt:lpstr>Направления развития системы ОЭ</vt:lpstr>
      <vt:lpstr>Направления развития системы ОЭ</vt:lpstr>
      <vt:lpstr>Направления развития системы ОЭ</vt:lpstr>
      <vt:lpstr>Направления развития системы ОЭ</vt:lpstr>
      <vt:lpstr>Направления развития системы ОЭ</vt:lpstr>
      <vt:lpstr>Направления развития системы ОЭ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В две строки</dc:title>
  <dc:creator>administrator</dc:creator>
  <cp:lastModifiedBy>elnit2016</cp:lastModifiedBy>
  <cp:revision>80</cp:revision>
  <dcterms:created xsi:type="dcterms:W3CDTF">2014-10-28T10:23:39Z</dcterms:created>
  <dcterms:modified xsi:type="dcterms:W3CDTF">2016-06-07T06:33:34Z</dcterms:modified>
</cp:coreProperties>
</file>